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5"/>
  </p:notesMasterIdLst>
  <p:sldIdLst>
    <p:sldId id="284" r:id="rId2"/>
    <p:sldId id="476" r:id="rId3"/>
    <p:sldId id="477" r:id="rId4"/>
    <p:sldId id="495" r:id="rId5"/>
    <p:sldId id="496" r:id="rId6"/>
    <p:sldId id="497" r:id="rId7"/>
    <p:sldId id="498" r:id="rId8"/>
    <p:sldId id="499" r:id="rId9"/>
    <p:sldId id="500" r:id="rId10"/>
    <p:sldId id="502" r:id="rId11"/>
    <p:sldId id="504" r:id="rId12"/>
    <p:sldId id="505" r:id="rId13"/>
    <p:sldId id="506" r:id="rId14"/>
    <p:sldId id="520" r:id="rId15"/>
    <p:sldId id="510" r:id="rId16"/>
    <p:sldId id="511" r:id="rId17"/>
    <p:sldId id="512" r:id="rId18"/>
    <p:sldId id="513" r:id="rId19"/>
    <p:sldId id="514" r:id="rId20"/>
    <p:sldId id="515" r:id="rId21"/>
    <p:sldId id="516" r:id="rId22"/>
    <p:sldId id="517" r:id="rId23"/>
    <p:sldId id="51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476"/>
            <p14:sldId id="477"/>
            <p14:sldId id="495"/>
            <p14:sldId id="496"/>
            <p14:sldId id="497"/>
            <p14:sldId id="498"/>
            <p14:sldId id="499"/>
            <p14:sldId id="500"/>
            <p14:sldId id="502"/>
            <p14:sldId id="504"/>
            <p14:sldId id="505"/>
            <p14:sldId id="506"/>
            <p14:sldId id="520"/>
            <p14:sldId id="510"/>
            <p14:sldId id="511"/>
            <p14:sldId id="512"/>
            <p14:sldId id="513"/>
            <p14:sldId id="514"/>
            <p14:sldId id="515"/>
            <p14:sldId id="516"/>
            <p14:sldId id="517"/>
            <p14:sldId id="518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0033CC"/>
    <a:srgbClr val="4F81BD"/>
    <a:srgbClr val="7099CA"/>
    <a:srgbClr val="535353"/>
    <a:srgbClr val="F4F7FB"/>
    <a:srgbClr val="355E8F"/>
    <a:srgbClr val="2A4A70"/>
    <a:srgbClr val="4072AE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34" autoAdjust="0"/>
    <p:restoredTop sz="93475" autoAdjust="0"/>
  </p:normalViewPr>
  <p:slideViewPr>
    <p:cSldViewPr>
      <p:cViewPr varScale="1">
        <p:scale>
          <a:sx n="122" d="100"/>
          <a:sy n="122" d="100"/>
        </p:scale>
        <p:origin x="1688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2/13/20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7888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273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9178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6518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35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9032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2649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7993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957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11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5185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0136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3150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2073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501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559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7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79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2750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473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933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86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7.png"/><Relationship Id="rId3" Type="http://schemas.openxmlformats.org/officeDocument/2006/relationships/image" Target="../media/image11.png"/><Relationship Id="rId7" Type="http://schemas.openxmlformats.org/officeDocument/2006/relationships/image" Target="../media/image1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16.png"/><Relationship Id="rId9" Type="http://schemas.openxmlformats.org/officeDocument/2006/relationships/image" Target="../media/image9.png"/><Relationship Id="rId1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7.png"/><Relationship Id="rId3" Type="http://schemas.openxmlformats.org/officeDocument/2006/relationships/image" Target="../media/image11.png"/><Relationship Id="rId7" Type="http://schemas.openxmlformats.org/officeDocument/2006/relationships/image" Target="../media/image1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5" Type="http://schemas.openxmlformats.org/officeDocument/2006/relationships/image" Target="../media/image18.png"/><Relationship Id="rId10" Type="http://schemas.openxmlformats.org/officeDocument/2006/relationships/image" Target="../media/image10.png"/><Relationship Id="rId4" Type="http://schemas.openxmlformats.org/officeDocument/2006/relationships/image" Target="../media/image16.png"/><Relationship Id="rId9" Type="http://schemas.openxmlformats.org/officeDocument/2006/relationships/image" Target="../media/image9.png"/><Relationship Id="rId1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7.png"/><Relationship Id="rId3" Type="http://schemas.openxmlformats.org/officeDocument/2006/relationships/image" Target="../media/image11.png"/><Relationship Id="rId7" Type="http://schemas.openxmlformats.org/officeDocument/2006/relationships/image" Target="../media/image1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5" Type="http://schemas.openxmlformats.org/officeDocument/2006/relationships/image" Target="../media/image18.png"/><Relationship Id="rId10" Type="http://schemas.openxmlformats.org/officeDocument/2006/relationships/image" Target="../media/image10.png"/><Relationship Id="rId4" Type="http://schemas.openxmlformats.org/officeDocument/2006/relationships/image" Target="../media/image16.png"/><Relationship Id="rId9" Type="http://schemas.openxmlformats.org/officeDocument/2006/relationships/image" Target="../media/image9.png"/><Relationship Id="rId1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7.png"/><Relationship Id="rId3" Type="http://schemas.openxmlformats.org/officeDocument/2006/relationships/image" Target="../media/image11.png"/><Relationship Id="rId7" Type="http://schemas.openxmlformats.org/officeDocument/2006/relationships/image" Target="../media/image1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5" Type="http://schemas.openxmlformats.org/officeDocument/2006/relationships/image" Target="../media/image21.png"/><Relationship Id="rId10" Type="http://schemas.openxmlformats.org/officeDocument/2006/relationships/image" Target="../media/image10.png"/><Relationship Id="rId4" Type="http://schemas.openxmlformats.org/officeDocument/2006/relationships/image" Target="../media/image16.png"/><Relationship Id="rId9" Type="http://schemas.openxmlformats.org/officeDocument/2006/relationships/image" Target="../media/image9.png"/><Relationship Id="rId1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10" Type="http://schemas.openxmlformats.org/officeDocument/2006/relationships/image" Target="../media/image1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3.png"/><Relationship Id="rId5" Type="http://schemas.openxmlformats.org/officeDocument/2006/relationships/image" Target="../media/image7.png"/><Relationship Id="rId10" Type="http://schemas.openxmlformats.org/officeDocument/2006/relationships/image" Target="../media/image1.png"/><Relationship Id="rId4" Type="http://schemas.openxmlformats.org/officeDocument/2006/relationships/image" Target="../media/image22.png"/><Relationship Id="rId9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4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3.png"/><Relationship Id="rId5" Type="http://schemas.openxmlformats.org/officeDocument/2006/relationships/image" Target="../media/image7.png"/><Relationship Id="rId10" Type="http://schemas.openxmlformats.org/officeDocument/2006/relationships/image" Target="../media/image1.png"/><Relationship Id="rId4" Type="http://schemas.openxmlformats.org/officeDocument/2006/relationships/image" Target="../media/image22.png"/><Relationship Id="rId9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5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3.png"/><Relationship Id="rId5" Type="http://schemas.openxmlformats.org/officeDocument/2006/relationships/image" Target="../media/image7.png"/><Relationship Id="rId10" Type="http://schemas.openxmlformats.org/officeDocument/2006/relationships/image" Target="../media/image1.png"/><Relationship Id="rId4" Type="http://schemas.openxmlformats.org/officeDocument/2006/relationships/image" Target="../media/image22.png"/><Relationship Id="rId9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6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3.png"/><Relationship Id="rId5" Type="http://schemas.openxmlformats.org/officeDocument/2006/relationships/image" Target="../media/image7.png"/><Relationship Id="rId10" Type="http://schemas.openxmlformats.org/officeDocument/2006/relationships/image" Target="../media/image1.png"/><Relationship Id="rId4" Type="http://schemas.openxmlformats.org/officeDocument/2006/relationships/image" Target="../media/image22.png"/><Relationship Id="rId9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6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7.png"/><Relationship Id="rId5" Type="http://schemas.openxmlformats.org/officeDocument/2006/relationships/image" Target="../media/image5.png"/><Relationship Id="rId10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6.png"/><Relationship Id="rId7" Type="http://schemas.openxmlformats.org/officeDocument/2006/relationships/image" Target="../media/image8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7.png"/><Relationship Id="rId5" Type="http://schemas.openxmlformats.org/officeDocument/2006/relationships/image" Target="../media/image5.png"/><Relationship Id="rId10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28.png"/><Relationship Id="rId3" Type="http://schemas.openxmlformats.org/officeDocument/2006/relationships/image" Target="../media/image26.png"/><Relationship Id="rId7" Type="http://schemas.openxmlformats.org/officeDocument/2006/relationships/image" Target="../media/image8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7.png"/><Relationship Id="rId5" Type="http://schemas.openxmlformats.org/officeDocument/2006/relationships/image" Target="../media/image5.png"/><Relationship Id="rId10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28.png"/><Relationship Id="rId3" Type="http://schemas.openxmlformats.org/officeDocument/2006/relationships/image" Target="../media/image26.png"/><Relationship Id="rId7" Type="http://schemas.openxmlformats.org/officeDocument/2006/relationships/image" Target="../media/image8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7.png"/><Relationship Id="rId5" Type="http://schemas.openxmlformats.org/officeDocument/2006/relationships/image" Target="../media/image5.png"/><Relationship Id="rId10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1.png"/><Relationship Id="rId14" Type="http://schemas.openxmlformats.org/officeDocument/2006/relationships/image" Target="../media/image29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28.png"/><Relationship Id="rId3" Type="http://schemas.openxmlformats.org/officeDocument/2006/relationships/image" Target="../media/image26.png"/><Relationship Id="rId7" Type="http://schemas.openxmlformats.org/officeDocument/2006/relationships/image" Target="../media/image8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7.png"/><Relationship Id="rId5" Type="http://schemas.openxmlformats.org/officeDocument/2006/relationships/image" Target="../media/image5.png"/><Relationship Id="rId15" Type="http://schemas.openxmlformats.org/officeDocument/2006/relationships/image" Target="../media/image21.png"/><Relationship Id="rId10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1.png"/><Relationship Id="rId1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1.png"/><Relationship Id="rId7" Type="http://schemas.openxmlformats.org/officeDocument/2006/relationships/image" Target="../media/image6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1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13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7.png"/><Relationship Id="rId3" Type="http://schemas.openxmlformats.org/officeDocument/2006/relationships/image" Target="../media/image11.png"/><Relationship Id="rId7" Type="http://schemas.openxmlformats.org/officeDocument/2006/relationships/image" Target="../media/image1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16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2 – Section 6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1199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Arithmetic Annuity Example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2895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15000" y="2221468"/>
                <a:ext cx="662361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</m:t>
                      </m:r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221468"/>
                <a:ext cx="662361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0198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67000" y="2221468"/>
                <a:ext cx="790601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</m:t>
                      </m:r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2221468"/>
                <a:ext cx="79060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2682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858000" y="3048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4063" r="-14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696" r="-632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blipFill rotWithShape="0">
                <a:blip r:embed="rId9"/>
                <a:stretch>
                  <a:fillRect r="-64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28059" y="2206823"/>
                <a:ext cx="12162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charset="0"/>
                        </a:rPr>
                        <m:t>27=4</m:t>
                      </m:r>
                      <m:r>
                        <a:rPr lang="en-US" sz="1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∙1+23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059" y="2206823"/>
                <a:ext cx="1216295" cy="215444"/>
              </a:xfrm>
              <a:prstGeom prst="rect">
                <a:avLst/>
              </a:prstGeom>
              <a:blipFill rotWithShape="0">
                <a:blip r:embed="rId10"/>
                <a:stretch>
                  <a:fillRect l="-3000" r="-3000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2221468"/>
                <a:ext cx="790601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</m:t>
                      </m:r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13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221468"/>
                <a:ext cx="790601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2971800" y="1460956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/>
              <a:t>71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2133600" y="1460956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75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66800" y="4724400"/>
                <a:ext cx="2660793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i="1" smtClean="0">
                          <a:latin typeface="Cambria Math" charset="0"/>
                        </a:rPr>
                        <m:t>=23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13|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+4(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13|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724400"/>
                <a:ext cx="2660793" cy="348493"/>
              </a:xfrm>
              <a:prstGeom prst="rect">
                <a:avLst/>
              </a:prstGeom>
              <a:blipFill rotWithShape="0">
                <a:blip r:embed="rId14"/>
                <a:stretch>
                  <a:fillRect l="-1606" t="-1754" r="-160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425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2895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15000" y="2221468"/>
                <a:ext cx="662361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</m:t>
                      </m:r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221468"/>
                <a:ext cx="662361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0198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67000" y="2221468"/>
                <a:ext cx="790601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</m:t>
                      </m:r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2221468"/>
                <a:ext cx="79060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2682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858000" y="3048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4063" r="-14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696" r="-632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blipFill rotWithShape="0">
                <a:blip r:embed="rId9"/>
                <a:stretch>
                  <a:fillRect r="-64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28059" y="2206823"/>
                <a:ext cx="12162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charset="0"/>
                        </a:rPr>
                        <m:t>27=4</m:t>
                      </m:r>
                      <m:r>
                        <a:rPr lang="en-US" sz="1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∙1+23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059" y="2206823"/>
                <a:ext cx="1216295" cy="215444"/>
              </a:xfrm>
              <a:prstGeom prst="rect">
                <a:avLst/>
              </a:prstGeom>
              <a:blipFill rotWithShape="0">
                <a:blip r:embed="rId10"/>
                <a:stretch>
                  <a:fillRect l="-3000" r="-3000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2221468"/>
                <a:ext cx="790601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</m:t>
                      </m:r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13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221468"/>
                <a:ext cx="790601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2971800" y="1460956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/>
              <a:t>71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2133600" y="1460956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75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741372" y="4495800"/>
                <a:ext cx="3466334" cy="6424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=23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13|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+4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13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13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13|</m:t>
                                  </m:r>
                                </m:e>
                              </m:acc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1372" y="4495800"/>
                <a:ext cx="3466334" cy="642484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066800" y="4724400"/>
                <a:ext cx="2660793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i="1" smtClean="0">
                          <a:latin typeface="Cambria Math" charset="0"/>
                        </a:rPr>
                        <m:t>=23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13|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+4(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13|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724400"/>
                <a:ext cx="2660793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1606" t="-1754" r="-160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584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2895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15000" y="2221468"/>
                <a:ext cx="662361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</m:t>
                      </m:r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221468"/>
                <a:ext cx="662361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0198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67000" y="2221468"/>
                <a:ext cx="790601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</m:t>
                      </m:r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2221468"/>
                <a:ext cx="79060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2682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858000" y="3048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4063" r="-14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696" r="-632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blipFill rotWithShape="0">
                <a:blip r:embed="rId9"/>
                <a:stretch>
                  <a:fillRect r="-64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28059" y="2206823"/>
                <a:ext cx="12162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charset="0"/>
                        </a:rPr>
                        <m:t>27=4</m:t>
                      </m:r>
                      <m:r>
                        <a:rPr lang="en-US" sz="1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∙1+23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059" y="2206823"/>
                <a:ext cx="1216295" cy="215444"/>
              </a:xfrm>
              <a:prstGeom prst="rect">
                <a:avLst/>
              </a:prstGeom>
              <a:blipFill rotWithShape="0">
                <a:blip r:embed="rId10"/>
                <a:stretch>
                  <a:fillRect l="-3000" r="-3000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2221468"/>
                <a:ext cx="790601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</m:t>
                      </m:r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13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221468"/>
                <a:ext cx="790601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2971800" y="1460956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/>
              <a:t>71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2133600" y="1460956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75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749040" y="5301116"/>
                <a:ext cx="4259628" cy="6424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=23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13|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+4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13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13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13|</m:t>
                                  </m:r>
                                </m:e>
                              </m:acc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0" y="5301116"/>
                <a:ext cx="4259628" cy="642484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066800" y="4724400"/>
                <a:ext cx="2660793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i="1" smtClean="0">
                          <a:latin typeface="Cambria Math" charset="0"/>
                        </a:rPr>
                        <m:t>=23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13|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+4(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13|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724400"/>
                <a:ext cx="2660793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1606" t="-1754" r="-160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741372" y="4495800"/>
                <a:ext cx="3466334" cy="6424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=23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13|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+4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13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13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13|</m:t>
                                  </m:r>
                                </m:e>
                              </m:acc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1372" y="4495800"/>
                <a:ext cx="3466334" cy="642484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3055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2895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15000" y="2221468"/>
                <a:ext cx="662361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</m:t>
                      </m:r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221468"/>
                <a:ext cx="662361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0198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67000" y="2221468"/>
                <a:ext cx="790601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</m:t>
                      </m:r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2221468"/>
                <a:ext cx="79060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2682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858000" y="3048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4063" r="-14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696" r="-632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blipFill rotWithShape="0">
                <a:blip r:embed="rId9"/>
                <a:stretch>
                  <a:fillRect r="-64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28059" y="2206823"/>
                <a:ext cx="12162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charset="0"/>
                        </a:rPr>
                        <m:t>27=4</m:t>
                      </m:r>
                      <m:r>
                        <a:rPr lang="en-US" sz="1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∙1+23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059" y="2206823"/>
                <a:ext cx="1216295" cy="215444"/>
              </a:xfrm>
              <a:prstGeom prst="rect">
                <a:avLst/>
              </a:prstGeom>
              <a:blipFill rotWithShape="0">
                <a:blip r:embed="rId10"/>
                <a:stretch>
                  <a:fillRect l="-3000" r="-3000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2221468"/>
                <a:ext cx="790601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</m:t>
                      </m:r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13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221468"/>
                <a:ext cx="790601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2971800" y="1460956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/>
              <a:t>71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2133600" y="1460956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75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749040" y="5301116"/>
                <a:ext cx="4259628" cy="6424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=23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13|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+4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13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13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13|</m:t>
                                  </m:r>
                                </m:e>
                              </m:acc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0" y="5301116"/>
                <a:ext cx="4259628" cy="642484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581400" y="6169223"/>
                <a:ext cx="19034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∴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=1,394.25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6169223"/>
                <a:ext cx="1903405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1603" r="-2885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066800" y="4724400"/>
                <a:ext cx="2660793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i="1" smtClean="0">
                          <a:latin typeface="Cambria Math" charset="0"/>
                        </a:rPr>
                        <m:t>=23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13|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+4(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13|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724400"/>
                <a:ext cx="2660793" cy="348493"/>
              </a:xfrm>
              <a:prstGeom prst="rect">
                <a:avLst/>
              </a:prstGeom>
              <a:blipFill rotWithShape="0">
                <a:blip r:embed="rId16"/>
                <a:stretch>
                  <a:fillRect l="-1606" t="-1754" r="-160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741372" y="4495800"/>
                <a:ext cx="3466334" cy="6424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=23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13|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+4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charset="0"/>
                            </a:rPr>
                            <m:t>13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1+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13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13|</m:t>
                                  </m:r>
                                </m:e>
                              </m:acc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1372" y="4495800"/>
                <a:ext cx="3466334" cy="642484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778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2895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2221468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27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221468"/>
                <a:ext cx="49404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0198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2221468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2221468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22098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2098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057400" y="2682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858000" y="3048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4063" r="-14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696" r="-632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blipFill rotWithShape="0">
                <a:blip r:embed="rId9"/>
                <a:stretch>
                  <a:fillRect r="-64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1851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2895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2221468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27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221468"/>
                <a:ext cx="49404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0198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788920" y="2221468"/>
                <a:ext cx="53893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−4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920" y="2221468"/>
                <a:ext cx="53893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22098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2098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057400" y="2682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858000" y="3048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4063" r="-14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696" r="-632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blipFill rotWithShape="0">
                <a:blip r:embed="rId9"/>
                <a:stretch>
                  <a:fillRect r="-64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2971800" y="1460956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71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2266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2895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2221468"/>
                <a:ext cx="508473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−?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221468"/>
                <a:ext cx="508473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0198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788920" y="2221468"/>
                <a:ext cx="53893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−4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920" y="2221468"/>
                <a:ext cx="53893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22098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2098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057400" y="2682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858000" y="3048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4063" r="-14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696" r="-632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blipFill rotWithShape="0">
                <a:blip r:embed="rId9"/>
                <a:stretch>
                  <a:fillRect r="-64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2971800" y="1460956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71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5913258" y="1447800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27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1459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2895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15000" y="2221468"/>
                <a:ext cx="66717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−48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221468"/>
                <a:ext cx="66717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0198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788920" y="2221468"/>
                <a:ext cx="53893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−4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920" y="2221468"/>
                <a:ext cx="53893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22098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2098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057400" y="2682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858000" y="3048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4063" r="-14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696" r="-632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blipFill rotWithShape="0">
                <a:blip r:embed="rId9"/>
                <a:stretch>
                  <a:fillRect r="-64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2971800" y="1460956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71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5913258" y="1447800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27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2026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2895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562600" y="2221468"/>
                <a:ext cx="96372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−4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221468"/>
                <a:ext cx="96372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0198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788920" y="2221468"/>
                <a:ext cx="53893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−4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920" y="2221468"/>
                <a:ext cx="53893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22098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2098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057400" y="2682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858000" y="3048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4063" r="-14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696" r="-632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blipFill rotWithShape="0">
                <a:blip r:embed="rId9"/>
                <a:stretch>
                  <a:fillRect r="-64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2971800" y="1460956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71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5913258" y="1447800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27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76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2895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562600" y="2221468"/>
                <a:ext cx="96372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−4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221468"/>
                <a:ext cx="96372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0198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788920" y="2221468"/>
                <a:ext cx="53893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−4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920" y="2221468"/>
                <a:ext cx="53893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057400" y="2682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858000" y="3048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4063" r="-14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5696" r="-632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blipFill rotWithShape="0">
                <a:blip r:embed="rId8"/>
                <a:stretch>
                  <a:fillRect r="-64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2971800" y="1460956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71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5913258" y="1447800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27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7818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75.  Each subsequent payment is 4 less than its preceding payment until reaching a final payment of 27.  Determine the accumulated value of the annuity using a 9% annual effective interest rate.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159686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2895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562600" y="2221468"/>
                <a:ext cx="96372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−4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221468"/>
                <a:ext cx="96372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0198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788920" y="2221468"/>
                <a:ext cx="53893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−4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920" y="2221468"/>
                <a:ext cx="53893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057400" y="2682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858000" y="3048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4063" r="-14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5696" r="-632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blipFill rotWithShape="0">
                <a:blip r:embed="rId8"/>
                <a:stretch>
                  <a:fillRect r="-64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2971800" y="1460956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71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5913258" y="1447800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27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066800" y="4724400"/>
                <a:ext cx="2581284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i="1" smtClean="0">
                          <a:latin typeface="Cambria Math" charset="0"/>
                        </a:rPr>
                        <m:t>=75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13|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−4(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12|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724400"/>
                <a:ext cx="2581284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1655" t="-1754" r="-165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47226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2895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562600" y="2221468"/>
                <a:ext cx="96372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−4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221468"/>
                <a:ext cx="96372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0198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788920" y="2221468"/>
                <a:ext cx="53893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−4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920" y="2221468"/>
                <a:ext cx="53893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057400" y="2682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858000" y="3048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4063" r="-14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5696" r="-632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blipFill rotWithShape="0">
                <a:blip r:embed="rId8"/>
                <a:stretch>
                  <a:fillRect r="-64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2971800" y="1460956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71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5913258" y="1447800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27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066800" y="4724400"/>
                <a:ext cx="2581284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i="1" smtClean="0">
                          <a:latin typeface="Cambria Math" charset="0"/>
                        </a:rPr>
                        <m:t>=75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13|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−4(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12|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724400"/>
                <a:ext cx="2581284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1655" t="-1754" r="-165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657600" y="4526280"/>
                <a:ext cx="2491388" cy="6043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75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13|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−4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𝑠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−12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526280"/>
                <a:ext cx="2491388" cy="604396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73710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2895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562600" y="2221468"/>
                <a:ext cx="96372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−4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221468"/>
                <a:ext cx="96372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0198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788920" y="2221468"/>
                <a:ext cx="53893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−4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920" y="2221468"/>
                <a:ext cx="53893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057400" y="2682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858000" y="3048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4063" r="-14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5696" r="-632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blipFill rotWithShape="0">
                <a:blip r:embed="rId8"/>
                <a:stretch>
                  <a:fillRect r="-64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2971800" y="1460956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71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5913258" y="1447800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27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066800" y="4724400"/>
                <a:ext cx="2581284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i="1" smtClean="0">
                          <a:latin typeface="Cambria Math" charset="0"/>
                        </a:rPr>
                        <m:t>=75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13|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−4(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12|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724400"/>
                <a:ext cx="2581284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1655" t="-1754" r="-165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657600" y="4526280"/>
                <a:ext cx="2491388" cy="6043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75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13|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−4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𝑠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−12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526280"/>
                <a:ext cx="2491388" cy="604396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657600" y="5334000"/>
                <a:ext cx="3284682" cy="6043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75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13|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−4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𝑠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−12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334000"/>
                <a:ext cx="3284682" cy="604396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99696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2895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562600" y="2221468"/>
                <a:ext cx="96372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−4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221468"/>
                <a:ext cx="963725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0198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788920" y="2221468"/>
                <a:ext cx="538930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−4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920" y="2221468"/>
                <a:ext cx="53893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057400" y="2682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858000" y="3048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4063" r="-14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5696" r="-632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blipFill rotWithShape="0">
                <a:blip r:embed="rId8"/>
                <a:stretch>
                  <a:fillRect r="-64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2971800" y="1460956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71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5913258" y="1447800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27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066800" y="4724400"/>
                <a:ext cx="2581284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i="1" smtClean="0">
                          <a:latin typeface="Cambria Math" charset="0"/>
                        </a:rPr>
                        <m:t>=75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13|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−4(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12|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724400"/>
                <a:ext cx="2581284" cy="348493"/>
              </a:xfrm>
              <a:prstGeom prst="rect">
                <a:avLst/>
              </a:prstGeom>
              <a:blipFill rotWithShape="0">
                <a:blip r:embed="rId12"/>
                <a:stretch>
                  <a:fillRect l="-1655" t="-1754" r="-165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657600" y="4526280"/>
                <a:ext cx="2491388" cy="6043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75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13|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−4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𝑠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−12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526280"/>
                <a:ext cx="2491388" cy="604396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657600" y="5334000"/>
                <a:ext cx="3284682" cy="6043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75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3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−4</m:t>
                      </m:r>
                      <m:f>
                        <m:f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𝑠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</m:t>
                                  </m:r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latin typeface="Cambria Math" charset="0"/>
                            </a:rPr>
                            <m:t>−12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</m:den>
                      </m:f>
                      <m:r>
                        <a:rPr lang="en-US" sz="2000" b="0" i="1" smtClean="0"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334000"/>
                <a:ext cx="3284682" cy="604396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581400" y="6169223"/>
                <a:ext cx="190340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∴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=1,394.25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6169223"/>
                <a:ext cx="1903405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1603" r="-2885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4772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due with annual payments has an initial payment of 75.  Each subsequent payment is 4 less than its preceding payment until reaching a final payment of 27.  Determine the accumulated value of the annuity using a 9% annual effective interest rate.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3657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27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048000"/>
                <a:ext cx="49404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01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3048000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3048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0480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999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9996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3609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6092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3444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858000" y="38862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1751" y="4419600"/>
                <a:ext cx="3880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51" y="4419600"/>
                <a:ext cx="388055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4063" r="-14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7214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2895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2221468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27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221468"/>
                <a:ext cx="49404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0198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2221468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2221468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22098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22098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2682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858000" y="3048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4063" r="-14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696" r="-632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676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2895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2221468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27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221468"/>
                <a:ext cx="49404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0198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2221468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2221468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22098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22098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2682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858000" y="3048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4063" r="-14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696" r="-632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blipFill rotWithShape="0">
                <a:blip r:embed="rId10"/>
                <a:stretch>
                  <a:fillRect r="-64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904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2895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2221468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27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221468"/>
                <a:ext cx="49404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0198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2221468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2221468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22098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22098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2682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858000" y="3048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4063" r="-14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696" r="-632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blipFill rotWithShape="0">
                <a:blip r:embed="rId10"/>
                <a:stretch>
                  <a:fillRect r="-64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28059" y="2206823"/>
                <a:ext cx="12162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charset="0"/>
                        </a:rPr>
                        <m:t>27=4</m:t>
                      </m:r>
                      <m:r>
                        <a:rPr lang="en-US" sz="1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∙1+23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059" y="2206823"/>
                <a:ext cx="1216295" cy="215444"/>
              </a:xfrm>
              <a:prstGeom prst="rect">
                <a:avLst/>
              </a:prstGeom>
              <a:blipFill rotWithShape="0">
                <a:blip r:embed="rId11"/>
                <a:stretch>
                  <a:fillRect l="-3000" r="-3000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555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2895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15000" y="2221468"/>
                <a:ext cx="662361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</m:t>
                      </m:r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221468"/>
                <a:ext cx="662361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0198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399" y="2221468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2221468"/>
                <a:ext cx="4940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22098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75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22098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2682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858000" y="3048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4063" r="-14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696" r="-632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blipFill rotWithShape="0">
                <a:blip r:embed="rId10"/>
                <a:stretch>
                  <a:fillRect r="-64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28059" y="2206823"/>
                <a:ext cx="12162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charset="0"/>
                        </a:rPr>
                        <m:t>27=4</m:t>
                      </m:r>
                      <m:r>
                        <a:rPr lang="en-US" sz="1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∙1+23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059" y="2206823"/>
                <a:ext cx="1216295" cy="215444"/>
              </a:xfrm>
              <a:prstGeom prst="rect">
                <a:avLst/>
              </a:prstGeom>
              <a:blipFill rotWithShape="0">
                <a:blip r:embed="rId11"/>
                <a:stretch>
                  <a:fillRect l="-3000" r="-3000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6788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2895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15000" y="2221468"/>
                <a:ext cx="662361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</m:t>
                      </m:r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221468"/>
                <a:ext cx="662361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0198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743200" y="2221468"/>
                <a:ext cx="658368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</m:t>
                      </m:r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?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2221468"/>
                <a:ext cx="658368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2682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858000" y="3048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4063" r="-14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696" r="-632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blipFill rotWithShape="0">
                <a:blip r:embed="rId9"/>
                <a:stretch>
                  <a:fillRect r="-64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28059" y="2206823"/>
                <a:ext cx="12162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charset="0"/>
                        </a:rPr>
                        <m:t>27=4</m:t>
                      </m:r>
                      <m:r>
                        <a:rPr lang="en-US" sz="1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∙1+23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059" y="2206823"/>
                <a:ext cx="1216295" cy="215444"/>
              </a:xfrm>
              <a:prstGeom prst="rect">
                <a:avLst/>
              </a:prstGeom>
              <a:blipFill rotWithShape="0">
                <a:blip r:embed="rId10"/>
                <a:stretch>
                  <a:fillRect l="-3000" r="-3000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05000" y="2221468"/>
                <a:ext cx="658368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</m:t>
                      </m:r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?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221468"/>
                <a:ext cx="658368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2971800" y="1460956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/>
              <a:t>71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2133600" y="1460956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75</a:t>
            </a:r>
          </a:p>
        </p:txBody>
      </p:sp>
    </p:spTree>
    <p:extLst>
      <p:ext uri="{BB962C8B-B14F-4D97-AF65-F5344CB8AC3E}">
        <p14:creationId xmlns:p14="http://schemas.microsoft.com/office/powerpoint/2010/main" val="848472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1295400" y="2895600"/>
            <a:ext cx="630936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15000" y="2221468"/>
                <a:ext cx="662361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</m:t>
                      </m:r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221468"/>
                <a:ext cx="662361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0198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304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667000" y="2221468"/>
                <a:ext cx="790601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</m:t>
                      </m:r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2221468"/>
                <a:ext cx="79060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2209800" y="26822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2376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847201"/>
                <a:ext cx="25006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7317" r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1318090-A997-42B1-A120-90D915B98A75}"/>
              </a:ext>
            </a:extLst>
          </p:cNvPr>
          <p:cNvCxnSpPr>
            <a:cxnSpLocks/>
          </p:cNvCxnSpPr>
          <p:nvPr/>
        </p:nvCxnSpPr>
        <p:spPr>
          <a:xfrm flipV="1">
            <a:off x="6858000" y="26670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/>
          </p:cNvCxnSpPr>
          <p:nvPr/>
        </p:nvCxnSpPr>
        <p:spPr>
          <a:xfrm>
            <a:off x="6858000" y="30480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751" y="3505200"/>
                <a:ext cx="388055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4063" r="-14063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𝐃𝐞𝐜𝐫𝐞𝐚𝐬𝐢𝐧𝐠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=0.09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19200"/>
                <a:ext cx="963341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696" r="-6329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hr-H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∆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97423"/>
                <a:ext cx="849848" cy="307777"/>
              </a:xfrm>
              <a:prstGeom prst="rect">
                <a:avLst/>
              </a:prstGeom>
              <a:blipFill rotWithShape="0">
                <a:blip r:embed="rId9"/>
                <a:stretch>
                  <a:fillRect r="-647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28059" y="2206823"/>
                <a:ext cx="12162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charset="0"/>
                        </a:rPr>
                        <m:t>27=4</m:t>
                      </m:r>
                      <m:r>
                        <a:rPr lang="en-US" sz="1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∙1+23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059" y="2206823"/>
                <a:ext cx="1216295" cy="215444"/>
              </a:xfrm>
              <a:prstGeom prst="rect">
                <a:avLst/>
              </a:prstGeom>
              <a:blipFill rotWithShape="0">
                <a:blip r:embed="rId10"/>
                <a:stretch>
                  <a:fillRect l="-3000" r="-3000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1752600"/>
                <a:ext cx="494046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981200" y="17526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752600"/>
                <a:ext cx="49404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28800" y="2221468"/>
                <a:ext cx="790601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4</m:t>
                      </m:r>
                      <m:r>
                        <a:rPr lang="en-US" i="1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13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221468"/>
                <a:ext cx="790601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2971800" y="1460956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/>
              <a:t>71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2133600" y="1460956"/>
            <a:ext cx="18274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/>
              <a:t>75</a:t>
            </a:r>
          </a:p>
        </p:txBody>
      </p:sp>
    </p:spTree>
    <p:extLst>
      <p:ext uri="{BB962C8B-B14F-4D97-AF65-F5344CB8AC3E}">
        <p14:creationId xmlns:p14="http://schemas.microsoft.com/office/powerpoint/2010/main" val="264368659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42757</TotalTime>
  <Words>731</Words>
  <Application>Microsoft Macintosh PowerPoint</Application>
  <PresentationFormat>On-screen Show (4:3)</PresentationFormat>
  <Paragraphs>373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Bold sand ms</vt:lpstr>
      <vt:lpstr>Calibri</vt:lpstr>
      <vt:lpstr>Calibri Light</vt:lpstr>
      <vt:lpstr>Cambria Math</vt:lpstr>
      <vt:lpstr>Mangal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2021</cp:revision>
  <dcterms:created xsi:type="dcterms:W3CDTF">2018-09-11T09:20:33Z</dcterms:created>
  <dcterms:modified xsi:type="dcterms:W3CDTF">2020-02-13T21:26:32Z</dcterms:modified>
</cp:coreProperties>
</file>