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84" r:id="rId2"/>
    <p:sldId id="476" r:id="rId3"/>
    <p:sldId id="477" r:id="rId4"/>
    <p:sldId id="495" r:id="rId5"/>
    <p:sldId id="496" r:id="rId6"/>
    <p:sldId id="497" r:id="rId7"/>
    <p:sldId id="498" r:id="rId8"/>
    <p:sldId id="499" r:id="rId9"/>
    <p:sldId id="500" r:id="rId10"/>
    <p:sldId id="502" r:id="rId11"/>
    <p:sldId id="504" r:id="rId12"/>
    <p:sldId id="505" r:id="rId13"/>
    <p:sldId id="506" r:id="rId14"/>
    <p:sldId id="520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476"/>
            <p14:sldId id="477"/>
            <p14:sldId id="495"/>
            <p14:sldId id="496"/>
            <p14:sldId id="497"/>
            <p14:sldId id="498"/>
            <p14:sldId id="499"/>
            <p14:sldId id="500"/>
            <p14:sldId id="502"/>
            <p14:sldId id="504"/>
            <p14:sldId id="505"/>
            <p14:sldId id="506"/>
            <p14:sldId id="520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33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4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68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88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3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17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1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03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64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99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5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8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13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15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073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01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7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75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73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33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2/13/20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8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9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8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9.png"/><Relationship Id="rId1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9.png"/><Relationship Id="rId1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22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22.png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22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6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0" Type="http://schemas.openxmlformats.org/officeDocument/2006/relationships/image" Target="../media/image1.png"/><Relationship Id="rId4" Type="http://schemas.openxmlformats.org/officeDocument/2006/relationships/image" Target="../media/image22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Relationship Id="rId1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.png"/><Relationship Id="rId1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6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Arithmetic Annuity Example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1606" t="-1754" r="-160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2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13|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606" t="-1754" r="-160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58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49040" y="5301116"/>
                <a:ext cx="4259628" cy="642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13|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5301116"/>
                <a:ext cx="4259628" cy="64248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1606" t="-1754" r="-160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13|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305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49040" y="5301116"/>
                <a:ext cx="4259628" cy="642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13|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5301116"/>
                <a:ext cx="4259628" cy="64248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581400" y="6169223"/>
                <a:ext cx="1903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=1,394.25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169223"/>
                <a:ext cx="190340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03" r="-288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𝐷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660793" cy="348493"/>
              </a:xfrm>
              <a:prstGeom prst="rect">
                <a:avLst/>
              </a:prstGeom>
              <a:blipFill rotWithShape="0">
                <a:blip r:embed="rId16"/>
                <a:stretch>
                  <a:fillRect l="-1606" t="-1754" r="-160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=23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+4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13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13|</m:t>
                                  </m:r>
                                </m:e>
                              </m:acc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372" y="4495800"/>
                <a:ext cx="3466334" cy="64248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7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85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26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508473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−?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50847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45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717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−48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717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026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781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75.  Each subsequent payment is 4 less than its preceding payment until reaching a final payment of 27.  Determine the accumulated value of the annuity using a 9% annual effective interest rate.</a:t>
            </a:r>
            <a:endParaRPr lang="en-GB" sz="22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</p:spTree>
    <p:extLst>
      <p:ext uri="{BB962C8B-B14F-4D97-AF65-F5344CB8AC3E}">
        <p14:creationId xmlns:p14="http://schemas.microsoft.com/office/powerpoint/2010/main" val="159686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1655" t="-1754" r="-165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722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1655" t="-1754" r="-165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37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1655" t="-1754" r="-165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57600" y="5334000"/>
                <a:ext cx="3284682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3284682" cy="60439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969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221468"/>
                <a:ext cx="96372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920" y="2221468"/>
                <a:ext cx="53893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0574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8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5913258" y="1447800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i="1" smtClean="0">
                          <a:latin typeface="Cambria Math" charset="0"/>
                        </a:rPr>
                        <m:t>=75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𝐼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12|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724400"/>
                <a:ext cx="2581284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1655" t="-1754" r="-165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13|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26280"/>
                <a:ext cx="2491388" cy="60439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57600" y="5334000"/>
                <a:ext cx="3284682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75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−4</m:t>
                      </m:r>
                      <m:f>
                        <m:fPr>
                          <m:ctrlPr>
                            <a:rPr lang="mr-I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̈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𝑠</m:t>
                                  </m:r>
                                </m:e>
                              </m:acc>
                            </m:e>
                            <m:sub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  <m:r>
                                    <a:rPr lang="en-US" sz="20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|</m:t>
                                  </m:r>
                                </m:e>
                              </m:acc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−12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334000"/>
                <a:ext cx="3284682" cy="60439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1400" y="6169223"/>
                <a:ext cx="1903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∴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=1,394.25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169223"/>
                <a:ext cx="1903405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603" r="-2885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77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r>
              <a:rPr lang="en-US" sz="2200" dirty="0">
                <a:latin typeface="Bold sand ms"/>
              </a:rPr>
              <a:t>An annuity due with annual payments has an initial payment of 75.  Each subsequent payment is 4 less than its preceding payment until reaching a final payment of 27.  Determine the accumulated value of the annuity using a 9% annual effective interest rate.</a:t>
            </a: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3657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048000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3048000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999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999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3609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609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3444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8862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44196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44196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21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7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10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0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27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21468"/>
                <a:ext cx="49404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10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55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399" y="2221468"/>
                <a:ext cx="4940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75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209800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10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1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78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743200" y="2221468"/>
                <a:ext cx="658368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?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221468"/>
                <a:ext cx="658368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05000" y="2221468"/>
                <a:ext cx="658368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?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221468"/>
                <a:ext cx="658368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84847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4940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0">
              <a:spcBef>
                <a:spcPts val="700"/>
              </a:spcBef>
              <a:buClr>
                <a:schemeClr val="accent1"/>
              </a:buClr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2000" dirty="0">
              <a:solidFill>
                <a:schemeClr val="tx1"/>
              </a:solidFill>
              <a:latin typeface="Bold sand m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A79B9-038C-4A97-AA38-183D1B300CEB}"/>
              </a:ext>
            </a:extLst>
          </p:cNvPr>
          <p:cNvCxnSpPr>
            <a:cxnSpLocks/>
          </p:cNvCxnSpPr>
          <p:nvPr/>
        </p:nvCxnSpPr>
        <p:spPr>
          <a:xfrm>
            <a:off x="1295400" y="2895600"/>
            <a:ext cx="630936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221468"/>
                <a:ext cx="66236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0198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304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12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221468"/>
                <a:ext cx="79060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2209800" y="268224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376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847201"/>
                <a:ext cx="25006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317" r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1318090-A997-42B1-A120-90D915B98A75}"/>
              </a:ext>
            </a:extLst>
          </p:cNvPr>
          <p:cNvCxnSpPr>
            <a:cxnSpLocks/>
          </p:cNvCxnSpPr>
          <p:nvPr/>
        </p:nvCxnSpPr>
        <p:spPr>
          <a:xfrm flipV="1">
            <a:off x="6858000" y="2667000"/>
            <a:ext cx="0" cy="3657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858000" y="3048000"/>
            <a:ext cx="0" cy="4572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𝐴𝑉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751" y="3505200"/>
                <a:ext cx="38805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063" r="-14063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𝐃𝐞𝐜𝐫𝐞𝐚𝐬𝐢𝐧𝐠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𝐄𝐱𝐚𝐦𝐩𝐥𝐞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=0.09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219200"/>
                <a:ext cx="96334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5696" r="-6329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∆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97423"/>
                <a:ext cx="849848" cy="307777"/>
              </a:xfrm>
              <a:prstGeom prst="rect">
                <a:avLst/>
              </a:prstGeom>
              <a:blipFill rotWithShape="0">
                <a:blip r:embed="rId9"/>
                <a:stretch>
                  <a:fillRect r="-6475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charset="0"/>
                        </a:rPr>
                        <m:t>27=4</m:t>
                      </m:r>
                      <m:r>
                        <a:rPr lang="en-US" sz="1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∙1+23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59" y="2206823"/>
                <a:ext cx="1216295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3000" r="-300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752600"/>
                <a:ext cx="49404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752600"/>
                <a:ext cx="49404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E42652E-BE71-4EF0-9C81-30E23EE897D6}"/>
                  </a:ext>
                </a:extLst>
              </p:cNvPr>
              <p:cNvSpPr/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4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E42652E-BE71-4EF0-9C81-30E23EE89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21468"/>
                <a:ext cx="790601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29718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/>
              <a:t>71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1460956"/>
            <a:ext cx="18274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/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264368659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42757</TotalTime>
  <Words>731</Words>
  <Application>Microsoft Macintosh PowerPoint</Application>
  <PresentationFormat>On-screen Show (4:3)</PresentationFormat>
  <Paragraphs>373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Bold sand ms</vt:lpstr>
      <vt:lpstr>Calibri</vt:lpstr>
      <vt:lpstr>Calibri Light</vt:lpstr>
      <vt:lpstr>Cambria Math</vt:lpstr>
      <vt:lpstr>Mangal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2021</cp:revision>
  <dcterms:created xsi:type="dcterms:W3CDTF">2018-09-11T09:20:33Z</dcterms:created>
  <dcterms:modified xsi:type="dcterms:W3CDTF">2020-02-13T21:26:32Z</dcterms:modified>
</cp:coreProperties>
</file>